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21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508612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660967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87099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083014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5087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05169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35052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750004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123548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84442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4209674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11E6C-4760-487B-9142-9949FE3AB560}" type="datetimeFigureOut">
              <a:rPr lang="ar-AE" smtClean="0"/>
              <a:t>14/06/1442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5E48A-8AE4-425F-A3B5-A1089CBAB7F8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57052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E79CCE-16FC-456B-B19D-59D467EC7A26}"/>
              </a:ext>
            </a:extLst>
          </p:cNvPr>
          <p:cNvSpPr txBox="1"/>
          <p:nvPr/>
        </p:nvSpPr>
        <p:spPr>
          <a:xfrm>
            <a:off x="559384" y="925549"/>
            <a:ext cx="61785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4- تميز الإمام أبو حنيفة بثقافة الحوار واحترام الرأي الآخر </a:t>
            </a:r>
          </a:p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فرتب طريقته في الحوار مع تلاميذه فيما يلي :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A9771F1-3549-458E-B35C-F4B51290C8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634978"/>
              </p:ext>
            </p:extLst>
          </p:nvPr>
        </p:nvGraphicFramePr>
        <p:xfrm>
          <a:off x="3167201" y="2830331"/>
          <a:ext cx="3484060" cy="27489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484060">
                  <a:extLst>
                    <a:ext uri="{9D8B030D-6E8A-4147-A177-3AD203B41FA5}">
                      <a16:colId xmlns:a16="http://schemas.microsoft.com/office/drawing/2014/main" val="1410657795"/>
                    </a:ext>
                  </a:extLst>
                </a:gridCol>
              </a:tblGrid>
              <a:tr h="549796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162498"/>
                  </a:ext>
                </a:extLst>
              </a:tr>
              <a:tr h="549796">
                <a:tc>
                  <a:txBody>
                    <a:bodyPr/>
                    <a:lstStyle/>
                    <a:p>
                      <a:pPr rtl="1"/>
                      <a:endParaRPr lang="ar-AE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325471"/>
                  </a:ext>
                </a:extLst>
              </a:tr>
              <a:tr h="549796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412117"/>
                  </a:ext>
                </a:extLst>
              </a:tr>
              <a:tr h="549796">
                <a:tc>
                  <a:txBody>
                    <a:bodyPr/>
                    <a:lstStyle/>
                    <a:p>
                      <a:pPr rtl="1"/>
                      <a:endParaRPr lang="ar-AE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531385"/>
                  </a:ext>
                </a:extLst>
              </a:tr>
              <a:tr h="549796">
                <a:tc>
                  <a:txBody>
                    <a:bodyPr/>
                    <a:lstStyle/>
                    <a:p>
                      <a:pPr rtl="1"/>
                      <a:endParaRPr lang="ar-AE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998061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12486871-8098-47FD-8720-FCDEBDEC103D}"/>
              </a:ext>
            </a:extLst>
          </p:cNvPr>
          <p:cNvSpPr/>
          <p:nvPr/>
        </p:nvSpPr>
        <p:spPr>
          <a:xfrm>
            <a:off x="4659165" y="1682054"/>
            <a:ext cx="1893745" cy="3758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dirty="0">
                <a:solidFill>
                  <a:schemeClr val="tx1"/>
                </a:solidFill>
              </a:rPr>
              <a:t>الوصول إلى رأي محدد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8ABA76-4CB0-406F-9863-15FEC88C08CA}"/>
              </a:ext>
            </a:extLst>
          </p:cNvPr>
          <p:cNvSpPr/>
          <p:nvPr/>
        </p:nvSpPr>
        <p:spPr>
          <a:xfrm>
            <a:off x="2552950" y="1672814"/>
            <a:ext cx="1893745" cy="3758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dirty="0">
                <a:solidFill>
                  <a:schemeClr val="tx1"/>
                </a:solidFill>
              </a:rPr>
              <a:t>الاستماع لجميع الآراء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91E2A4-928D-499E-B99B-BBC5EB557FB9}"/>
              </a:ext>
            </a:extLst>
          </p:cNvPr>
          <p:cNvSpPr/>
          <p:nvPr/>
        </p:nvSpPr>
        <p:spPr>
          <a:xfrm>
            <a:off x="446735" y="1672814"/>
            <a:ext cx="1893745" cy="3758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dirty="0">
                <a:solidFill>
                  <a:schemeClr val="tx1"/>
                </a:solidFill>
              </a:rPr>
              <a:t>الانتهاء من المناقشة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02A934-11D7-4098-B1A5-ABB6687DD4E3}"/>
              </a:ext>
            </a:extLst>
          </p:cNvPr>
          <p:cNvSpPr/>
          <p:nvPr/>
        </p:nvSpPr>
        <p:spPr>
          <a:xfrm>
            <a:off x="3712292" y="2143582"/>
            <a:ext cx="1893745" cy="3758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dirty="0">
                <a:solidFill>
                  <a:schemeClr val="tx1"/>
                </a:solidFill>
              </a:rPr>
              <a:t>التسجيل كتابة والتدوين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8734BF-6925-4735-A6FC-A533AED2D5A7}"/>
              </a:ext>
            </a:extLst>
          </p:cNvPr>
          <p:cNvSpPr/>
          <p:nvPr/>
        </p:nvSpPr>
        <p:spPr>
          <a:xfrm>
            <a:off x="1413165" y="2143582"/>
            <a:ext cx="2086658" cy="3758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dirty="0">
                <a:solidFill>
                  <a:schemeClr val="tx1"/>
                </a:solidFill>
              </a:rPr>
              <a:t>طرح المسألة الفقهية على التلاميذ</a:t>
            </a:r>
          </a:p>
        </p:txBody>
      </p:sp>
      <p:pic>
        <p:nvPicPr>
          <p:cNvPr id="18" name="صورة 9">
            <a:extLst>
              <a:ext uri="{FF2B5EF4-FFF2-40B4-BE49-F238E27FC236}">
                <a16:creationId xmlns:a16="http://schemas.microsoft.com/office/drawing/2014/main" id="{90A32733-F090-4C19-9A0F-76DD10B64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820" y="4163137"/>
            <a:ext cx="1687584" cy="1158640"/>
          </a:xfrm>
          <a:prstGeom prst="rect">
            <a:avLst/>
          </a:prstGeom>
        </p:spPr>
      </p:pic>
      <p:pic>
        <p:nvPicPr>
          <p:cNvPr id="19" name="صورة 14">
            <a:extLst>
              <a:ext uri="{FF2B5EF4-FFF2-40B4-BE49-F238E27FC236}">
                <a16:creationId xmlns:a16="http://schemas.microsoft.com/office/drawing/2014/main" id="{0712B335-2C63-4F8B-9634-DFE7AC1CB18F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20068" y="5452801"/>
            <a:ext cx="1159273" cy="766528"/>
          </a:xfrm>
          <a:prstGeom prst="rect">
            <a:avLst/>
          </a:prstGeom>
        </p:spPr>
      </p:pic>
      <p:pic>
        <p:nvPicPr>
          <p:cNvPr id="20" name="صورة 15">
            <a:extLst>
              <a:ext uri="{FF2B5EF4-FFF2-40B4-BE49-F238E27FC236}">
                <a16:creationId xmlns:a16="http://schemas.microsoft.com/office/drawing/2014/main" id="{71DF799E-D14A-4BDD-9CB8-2CBB9CD06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9581" y="5408754"/>
            <a:ext cx="914950" cy="914950"/>
          </a:xfrm>
          <a:prstGeom prst="rect">
            <a:avLst/>
          </a:prstGeom>
        </p:spPr>
      </p:pic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D4B5BAB9-A6DD-4B63-BEE6-615519D503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048092"/>
              </p:ext>
            </p:extLst>
          </p:nvPr>
        </p:nvGraphicFramePr>
        <p:xfrm>
          <a:off x="297514" y="6453110"/>
          <a:ext cx="6255396" cy="3337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588037">
                  <a:extLst>
                    <a:ext uri="{9D8B030D-6E8A-4147-A177-3AD203B41FA5}">
                      <a16:colId xmlns:a16="http://schemas.microsoft.com/office/drawing/2014/main" val="2525636212"/>
                    </a:ext>
                  </a:extLst>
                </a:gridCol>
                <a:gridCol w="1274618">
                  <a:extLst>
                    <a:ext uri="{9D8B030D-6E8A-4147-A177-3AD203B41FA5}">
                      <a16:colId xmlns:a16="http://schemas.microsoft.com/office/drawing/2014/main" val="1057907240"/>
                    </a:ext>
                  </a:extLst>
                </a:gridCol>
                <a:gridCol w="1392741">
                  <a:extLst>
                    <a:ext uri="{9D8B030D-6E8A-4147-A177-3AD203B41FA5}">
                      <a16:colId xmlns:a16="http://schemas.microsoft.com/office/drawing/2014/main" val="34995699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AE" sz="1800" b="1" dirty="0">
                          <a:solidFill>
                            <a:schemeClr val="tx1"/>
                          </a:solidFill>
                        </a:rPr>
                        <a:t>1- الإنصات والإصغاء ينتمي إلى :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287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800" b="1" dirty="0">
                          <a:solidFill>
                            <a:schemeClr val="tx1"/>
                          </a:solidFill>
                        </a:rPr>
                        <a:t>2- احترام الرأي الآخر ينتمي إلى :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643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800" b="1" dirty="0">
                          <a:solidFill>
                            <a:schemeClr val="tx1"/>
                          </a:solidFill>
                        </a:rPr>
                        <a:t>3- الإعراض والتجاهل ينتمي إلى :  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97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800" b="1" dirty="0">
                          <a:solidFill>
                            <a:schemeClr val="tx1"/>
                          </a:solidFill>
                        </a:rPr>
                        <a:t>4- اللطف واللين ينتمي إلى :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045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800" b="1" dirty="0">
                          <a:solidFill>
                            <a:schemeClr val="tx1"/>
                          </a:solidFill>
                        </a:rPr>
                        <a:t>5- الاستهانة بالرأي الآخر ينتمي إلى :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227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800" b="1" dirty="0">
                          <a:solidFill>
                            <a:schemeClr val="tx1"/>
                          </a:solidFill>
                        </a:rPr>
                        <a:t>6- اعتماد الحجة والمنطق ينتمي إلى :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053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</a:rPr>
                        <a:t>7- التصميم والإلحاح ينتمي إلى :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</a:rPr>
                        <a:t>8- العنف والغلظة ينتمي إلى :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962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</a:rPr>
                        <a:t>9- اعتماد الذاتية والتشبث بالرأي ينتمي إلى :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AE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361926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7A225552-EDF6-4A18-83C4-DAAA6093CF97}"/>
              </a:ext>
            </a:extLst>
          </p:cNvPr>
          <p:cNvSpPr txBox="1"/>
          <p:nvPr/>
        </p:nvSpPr>
        <p:spPr>
          <a:xfrm>
            <a:off x="2694771" y="5806608"/>
            <a:ext cx="403843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b="1" dirty="0">
                <a:solidFill>
                  <a:srgbClr val="C00000"/>
                </a:solidFill>
              </a:rPr>
              <a:t>5- ضع علامة (√) عند الإجابة الصحيحة فيما يلي 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A4AE62-780E-467D-949A-C47852920E91}"/>
              </a:ext>
            </a:extLst>
          </p:cNvPr>
          <p:cNvSpPr txBox="1"/>
          <p:nvPr/>
        </p:nvSpPr>
        <p:spPr>
          <a:xfrm>
            <a:off x="1705623" y="6517705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الإيجابي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4FE65E-828F-427E-B772-861F4403757F}"/>
              </a:ext>
            </a:extLst>
          </p:cNvPr>
          <p:cNvSpPr txBox="1"/>
          <p:nvPr/>
        </p:nvSpPr>
        <p:spPr>
          <a:xfrm>
            <a:off x="387256" y="6506924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السلبي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A9EC49-C275-4945-8314-A15EF6182C58}"/>
              </a:ext>
            </a:extLst>
          </p:cNvPr>
          <p:cNvSpPr txBox="1"/>
          <p:nvPr/>
        </p:nvSpPr>
        <p:spPr>
          <a:xfrm>
            <a:off x="1669915" y="6884336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الإيجابي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98E59F1-A06E-4768-B7A5-DC7D34B6AAC4}"/>
              </a:ext>
            </a:extLst>
          </p:cNvPr>
          <p:cNvSpPr txBox="1"/>
          <p:nvPr/>
        </p:nvSpPr>
        <p:spPr>
          <a:xfrm>
            <a:off x="351548" y="6873555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السلبي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291EAD-2468-41E3-B034-86E3E01D9DE6}"/>
              </a:ext>
            </a:extLst>
          </p:cNvPr>
          <p:cNvSpPr txBox="1"/>
          <p:nvPr/>
        </p:nvSpPr>
        <p:spPr>
          <a:xfrm>
            <a:off x="1705623" y="7250967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الإيجابي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C82C48-4A60-461A-865D-B2522EC1B677}"/>
              </a:ext>
            </a:extLst>
          </p:cNvPr>
          <p:cNvSpPr txBox="1"/>
          <p:nvPr/>
        </p:nvSpPr>
        <p:spPr>
          <a:xfrm>
            <a:off x="387256" y="7240186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السلبي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E93D42-8045-4AC4-9F58-31232C9C8886}"/>
              </a:ext>
            </a:extLst>
          </p:cNvPr>
          <p:cNvSpPr txBox="1"/>
          <p:nvPr/>
        </p:nvSpPr>
        <p:spPr>
          <a:xfrm>
            <a:off x="1705623" y="7623171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الإيجابي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D38226-74E0-447D-99C1-A16F670CB6C9}"/>
              </a:ext>
            </a:extLst>
          </p:cNvPr>
          <p:cNvSpPr txBox="1"/>
          <p:nvPr/>
        </p:nvSpPr>
        <p:spPr>
          <a:xfrm>
            <a:off x="387256" y="7612390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السلبي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AFE21-FE57-4397-A31C-8207F04C0A2B}"/>
              </a:ext>
            </a:extLst>
          </p:cNvPr>
          <p:cNvSpPr txBox="1"/>
          <p:nvPr/>
        </p:nvSpPr>
        <p:spPr>
          <a:xfrm>
            <a:off x="1705623" y="7984229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الإيجابي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BE0374-2654-441F-92D7-49C7DFC91731}"/>
              </a:ext>
            </a:extLst>
          </p:cNvPr>
          <p:cNvSpPr txBox="1"/>
          <p:nvPr/>
        </p:nvSpPr>
        <p:spPr>
          <a:xfrm>
            <a:off x="387256" y="7973448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السلبي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F1D7DB-0145-4B61-B874-CC3CD2B94925}"/>
              </a:ext>
            </a:extLst>
          </p:cNvPr>
          <p:cNvSpPr txBox="1"/>
          <p:nvPr/>
        </p:nvSpPr>
        <p:spPr>
          <a:xfrm>
            <a:off x="1705623" y="8371720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الإيجابي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8966F6C-C672-4A50-AE7C-E2094704991A}"/>
              </a:ext>
            </a:extLst>
          </p:cNvPr>
          <p:cNvSpPr txBox="1"/>
          <p:nvPr/>
        </p:nvSpPr>
        <p:spPr>
          <a:xfrm>
            <a:off x="387256" y="8360939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السلبي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19C28FA-713B-4722-8F6C-5FDBF7421327}"/>
              </a:ext>
            </a:extLst>
          </p:cNvPr>
          <p:cNvSpPr txBox="1"/>
          <p:nvPr/>
        </p:nvSpPr>
        <p:spPr>
          <a:xfrm>
            <a:off x="1705623" y="8751410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الإيجابي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B5B8077-24B8-4609-9A23-FD8E392E3F83}"/>
              </a:ext>
            </a:extLst>
          </p:cNvPr>
          <p:cNvSpPr txBox="1"/>
          <p:nvPr/>
        </p:nvSpPr>
        <p:spPr>
          <a:xfrm>
            <a:off x="387256" y="8740629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السلبي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EF541D7-A5D9-43E8-B3EA-E025E4E86D59}"/>
              </a:ext>
            </a:extLst>
          </p:cNvPr>
          <p:cNvSpPr txBox="1"/>
          <p:nvPr/>
        </p:nvSpPr>
        <p:spPr>
          <a:xfrm>
            <a:off x="1715473" y="9120319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الإيجابي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5E1425-AB11-44E9-9A5D-BF5F07DC66B4}"/>
              </a:ext>
            </a:extLst>
          </p:cNvPr>
          <p:cNvSpPr txBox="1"/>
          <p:nvPr/>
        </p:nvSpPr>
        <p:spPr>
          <a:xfrm>
            <a:off x="397106" y="9109538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السلبي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4CF6023-6259-4673-8269-BFE611EB68EB}"/>
              </a:ext>
            </a:extLst>
          </p:cNvPr>
          <p:cNvSpPr txBox="1"/>
          <p:nvPr/>
        </p:nvSpPr>
        <p:spPr>
          <a:xfrm>
            <a:off x="1705623" y="9479775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الإيجابي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F70D284-8E4D-4D9D-9366-2F29C37C5B4D}"/>
              </a:ext>
            </a:extLst>
          </p:cNvPr>
          <p:cNvSpPr txBox="1"/>
          <p:nvPr/>
        </p:nvSpPr>
        <p:spPr>
          <a:xfrm>
            <a:off x="387256" y="9468994"/>
            <a:ext cx="125001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r" rtl="1">
              <a:buFont typeface="Wingdings" panose="05000000000000000000" pitchFamily="2" charset="2"/>
              <a:buChar char="q"/>
            </a:pPr>
            <a:r>
              <a:rPr lang="ar-AE" sz="1200" b="1" dirty="0"/>
              <a:t> الحوار السلبي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3C6AE02-A8CE-423D-8406-B7F7DFAB6A3B}"/>
              </a:ext>
            </a:extLst>
          </p:cNvPr>
          <p:cNvSpPr txBox="1"/>
          <p:nvPr/>
        </p:nvSpPr>
        <p:spPr>
          <a:xfrm>
            <a:off x="224644" y="173883"/>
            <a:ext cx="1731156" cy="523220"/>
          </a:xfrm>
          <a:prstGeom prst="rect">
            <a:avLst/>
          </a:prstGeom>
          <a:noFill/>
          <a:ln>
            <a:solidFill>
              <a:schemeClr val="tx1"/>
            </a:solidFill>
            <a:prstDash val="lgDashDot"/>
          </a:ln>
        </p:spPr>
        <p:txBody>
          <a:bodyPr wrap="square" rtlCol="1">
            <a:spAutoFit/>
          </a:bodyPr>
          <a:lstStyle/>
          <a:p>
            <a:pPr algn="r" rtl="1"/>
            <a:r>
              <a:rPr lang="ar-SA" sz="1400" dirty="0"/>
              <a:t>الاسم :</a:t>
            </a:r>
          </a:p>
          <a:p>
            <a:pPr algn="r" rtl="1"/>
            <a:r>
              <a:rPr lang="ar-SA" sz="1400" dirty="0"/>
              <a:t>الشعبة :</a:t>
            </a: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BECB076D-0491-4526-8CA6-8F9C4D880A5A}"/>
              </a:ext>
            </a:extLst>
          </p:cNvPr>
          <p:cNvSpPr txBox="1">
            <a:spLocks/>
          </p:cNvSpPr>
          <p:nvPr/>
        </p:nvSpPr>
        <p:spPr>
          <a:xfrm>
            <a:off x="2288786" y="95803"/>
            <a:ext cx="4407399" cy="629168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AE" sz="20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ورقة عمل الإمام أبو حنيفة رحمه الله تعالى ( 2) </a:t>
            </a:r>
          </a:p>
        </p:txBody>
      </p:sp>
      <p:pic>
        <p:nvPicPr>
          <p:cNvPr id="49" name="صورة 20">
            <a:extLst>
              <a:ext uri="{FF2B5EF4-FFF2-40B4-BE49-F238E27FC236}">
                <a16:creationId xmlns:a16="http://schemas.microsoft.com/office/drawing/2014/main" id="{27499344-CD67-4665-BD6F-FEE04291EC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350" y="2992576"/>
            <a:ext cx="1037924" cy="1014534"/>
          </a:xfrm>
          <a:prstGeom prst="rect">
            <a:avLst/>
          </a:prstGeom>
        </p:spPr>
      </p:pic>
      <p:pic>
        <p:nvPicPr>
          <p:cNvPr id="50" name="صورة 21">
            <a:extLst>
              <a:ext uri="{FF2B5EF4-FFF2-40B4-BE49-F238E27FC236}">
                <a16:creationId xmlns:a16="http://schemas.microsoft.com/office/drawing/2014/main" id="{718F7C21-ED3C-4C41-BF61-540A5B1A8D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3607" y="2768591"/>
            <a:ext cx="1674121" cy="118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988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3E63D1F-D3B3-440F-A371-E5F16505B707}"/>
              </a:ext>
            </a:extLst>
          </p:cNvPr>
          <p:cNvSpPr/>
          <p:nvPr/>
        </p:nvSpPr>
        <p:spPr>
          <a:xfrm>
            <a:off x="4359563" y="1237675"/>
            <a:ext cx="2225963" cy="79432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تميز الفقه الحنفي بالفقه الافتراضي وهو :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FD154AF-D323-4497-A052-218C6B3BAFD9}"/>
              </a:ext>
            </a:extLst>
          </p:cNvPr>
          <p:cNvSpPr/>
          <p:nvPr/>
        </p:nvSpPr>
        <p:spPr>
          <a:xfrm>
            <a:off x="4359563" y="2258291"/>
            <a:ext cx="2225963" cy="79432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الفقه الافتراضي ثروة فقهية كبيرة لأنها :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5A860F4-502A-45C8-9DEE-9569629B0657}"/>
              </a:ext>
            </a:extLst>
          </p:cNvPr>
          <p:cNvSpPr/>
          <p:nvPr/>
        </p:nvSpPr>
        <p:spPr>
          <a:xfrm>
            <a:off x="4359563" y="3288146"/>
            <a:ext cx="2225963" cy="79432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كان أبو حنيفة يمتاز بالنظرة المستقبلية لأنه :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6D4DFB0-8433-4915-B437-93D8C7165EBD}"/>
              </a:ext>
            </a:extLst>
          </p:cNvPr>
          <p:cNvSpPr/>
          <p:nvPr/>
        </p:nvSpPr>
        <p:spPr>
          <a:xfrm>
            <a:off x="4359563" y="4318001"/>
            <a:ext cx="2225963" cy="79432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كان أبو حنيفة يضع حلولاً للأمور الفقهية .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1673659-04C5-4C57-8EAF-6FE56BBA6C46}"/>
              </a:ext>
            </a:extLst>
          </p:cNvPr>
          <p:cNvSpPr/>
          <p:nvPr/>
        </p:nvSpPr>
        <p:spPr>
          <a:xfrm>
            <a:off x="387929" y="1237675"/>
            <a:ext cx="2225963" cy="79432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يستشرف ما يمكن أن يقع من حوادث وحالات 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09F1C21-13A1-40F4-A641-527B24007AA0}"/>
              </a:ext>
            </a:extLst>
          </p:cNvPr>
          <p:cNvSpPr/>
          <p:nvPr/>
        </p:nvSpPr>
        <p:spPr>
          <a:xfrm>
            <a:off x="387929" y="2258291"/>
            <a:ext cx="2225963" cy="79432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افتراض حالة لم تقع وإيجاد حل لها.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BA56451-76CE-44A5-A094-479A37184DC0}"/>
              </a:ext>
            </a:extLst>
          </p:cNvPr>
          <p:cNvSpPr/>
          <p:nvPr/>
        </p:nvSpPr>
        <p:spPr>
          <a:xfrm>
            <a:off x="387929" y="3288146"/>
            <a:ext cx="2225963" cy="79432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مما أظهر اهتماماً بارزاً بالمستقبل والتخطيط له 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D25C3F5-E8F4-409F-AC31-EAC364A37F68}"/>
              </a:ext>
            </a:extLst>
          </p:cNvPr>
          <p:cNvSpPr/>
          <p:nvPr/>
        </p:nvSpPr>
        <p:spPr>
          <a:xfrm>
            <a:off x="387929" y="4318001"/>
            <a:ext cx="2225963" cy="79432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سهّلت على النّاس أمور حياتهم فيما بعد 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4C0FEB-73C3-445B-B784-864697E31B78}"/>
              </a:ext>
            </a:extLst>
          </p:cNvPr>
          <p:cNvSpPr txBox="1"/>
          <p:nvPr/>
        </p:nvSpPr>
        <p:spPr>
          <a:xfrm>
            <a:off x="387929" y="258621"/>
            <a:ext cx="627148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6- وضح صورة فقه المستقبل عند الإمام أبي حنيفة رحمه الله من خلال ربط العبارات الآتية بالمفهوم المناسب لها .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FD766A0B-21D6-422C-BFE4-C81A70EAB2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0914" y="6190569"/>
            <a:ext cx="2477756" cy="2477756"/>
          </a:xfrm>
          <a:prstGeom prst="rect">
            <a:avLst/>
          </a:prstGeom>
        </p:spPr>
      </p:pic>
      <p:pic>
        <p:nvPicPr>
          <p:cNvPr id="12" name="صورة 16">
            <a:extLst>
              <a:ext uri="{FF2B5EF4-FFF2-40B4-BE49-F238E27FC236}">
                <a16:creationId xmlns:a16="http://schemas.microsoft.com/office/drawing/2014/main" id="{F65698B2-166E-4E1B-ABC3-B44CD6A551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785" y="6099540"/>
            <a:ext cx="2225963" cy="223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87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260</Words>
  <Application>Microsoft Office PowerPoint</Application>
  <PresentationFormat>A4 Paper (210x297 mm)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6</cp:revision>
  <dcterms:created xsi:type="dcterms:W3CDTF">2021-01-26T15:37:47Z</dcterms:created>
  <dcterms:modified xsi:type="dcterms:W3CDTF">2021-01-27T05:34:38Z</dcterms:modified>
</cp:coreProperties>
</file>